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59" r:id="rId5"/>
    <p:sldId id="257" r:id="rId6"/>
    <p:sldId id="258" r:id="rId7"/>
    <p:sldId id="262" r:id="rId8"/>
    <p:sldId id="265" r:id="rId9"/>
    <p:sldId id="264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cskids.net/Grissom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/>
              <a:t>Mrs. Hawkins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i="1" dirty="0" smtClean="0"/>
              <a:t>6</a:t>
            </a:r>
            <a:r>
              <a:rPr lang="en-US" sz="4000" i="1" baseline="30000" dirty="0" smtClean="0"/>
              <a:t>th</a:t>
            </a:r>
            <a:r>
              <a:rPr lang="en-US" sz="4000" b="1" i="1" dirty="0" smtClean="0"/>
              <a:t> </a:t>
            </a:r>
            <a:r>
              <a:rPr lang="en-US" sz="4000" i="1" dirty="0" smtClean="0"/>
              <a:t>Grade English Language Arts</a:t>
            </a:r>
          </a:p>
        </p:txBody>
      </p:sp>
    </p:spTree>
    <p:extLst>
      <p:ext uri="{BB962C8B-B14F-4D97-AF65-F5344CB8AC3E}">
        <p14:creationId xmlns:p14="http://schemas.microsoft.com/office/powerpoint/2010/main" val="4244503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041400"/>
            <a:ext cx="6241816" cy="2214032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Mrs. Cindy Hawkins </a:t>
            </a:r>
            <a:br>
              <a:rPr lang="en-US" b="1" i="1" dirty="0" smtClean="0"/>
            </a:br>
            <a:r>
              <a:rPr lang="en-US" b="1" i="1" dirty="0" smtClean="0"/>
              <a:t>Room 305</a:t>
            </a:r>
            <a:br>
              <a:rPr lang="en-US" b="1" i="1" dirty="0" smtClean="0"/>
            </a:br>
            <a:r>
              <a:rPr lang="en-US" dirty="0" smtClean="0"/>
              <a:t>email: </a:t>
            </a:r>
            <a:r>
              <a:rPr lang="en-US" dirty="0" smtClean="0">
                <a:solidFill>
                  <a:srgbClr val="00B0F0"/>
                </a:solidFill>
              </a:rPr>
              <a:t>chawkins@wcskids.net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Phone: (586) 825-2560 ext. 26305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2800" dirty="0" smtClean="0">
                <a:cs typeface="Arial" panose="020B0604020202020204" pitchFamily="34" charset="0"/>
              </a:rPr>
              <a:t>Websites:</a:t>
            </a:r>
            <a:endParaRPr lang="en-US" altLang="en-US" sz="28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b="1" dirty="0" smtClean="0">
                <a:cs typeface="Arial" panose="020B0604020202020204" pitchFamily="34" charset="0"/>
              </a:rPr>
              <a:t>Grissom</a:t>
            </a:r>
            <a:r>
              <a:rPr lang="en-US" altLang="en-US" sz="2800" b="1" dirty="0">
                <a:cs typeface="Arial" panose="020B0604020202020204" pitchFamily="34" charset="0"/>
              </a:rPr>
              <a:t>: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b="1" dirty="0" smtClean="0">
                <a:solidFill>
                  <a:schemeClr val="tx1"/>
                </a:solidFill>
                <a:cs typeface="Arial" panose="020B0604020202020204" pitchFamily="34" charset="0"/>
                <a:hlinkClick r:id="rId2"/>
              </a:rPr>
              <a:t>www.wcskids.net/Grissom</a:t>
            </a:r>
            <a:endParaRPr lang="en-US" altLang="en-US" sz="28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b="1" dirty="0" smtClean="0">
                <a:cs typeface="Arial" panose="020B0604020202020204" pitchFamily="34" charset="0"/>
              </a:rPr>
              <a:t>Class </a:t>
            </a:r>
            <a:r>
              <a:rPr lang="en-US" altLang="en-US" sz="2800" b="1" dirty="0">
                <a:cs typeface="Arial" panose="020B0604020202020204" pitchFamily="34" charset="0"/>
              </a:rPr>
              <a:t>website: </a:t>
            </a:r>
            <a:r>
              <a:rPr lang="en-US" altLang="en-US" sz="2800" b="1" u="sng" dirty="0">
                <a:cs typeface="Arial" panose="020B0604020202020204" pitchFamily="34" charset="0"/>
              </a:rPr>
              <a:t>mrschawkins.weebly.com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59143" y="1347217"/>
            <a:ext cx="320684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Stay connected with</a:t>
            </a:r>
          </a:p>
          <a:p>
            <a:r>
              <a:rPr lang="en-US" sz="2800" b="1" i="1" u="sng" dirty="0" smtClean="0"/>
              <a:t>REMIND</a:t>
            </a:r>
          </a:p>
          <a:p>
            <a:r>
              <a:rPr lang="en-US" sz="2800" dirty="0" smtClean="0"/>
              <a:t>Text this number:</a:t>
            </a:r>
          </a:p>
          <a:p>
            <a:r>
              <a:rPr lang="en-US" sz="2800" b="1" dirty="0" smtClean="0"/>
              <a:t>81010</a:t>
            </a:r>
          </a:p>
          <a:p>
            <a:r>
              <a:rPr lang="en-US" sz="2800" dirty="0" smtClean="0"/>
              <a:t>Text this message:</a:t>
            </a:r>
          </a:p>
          <a:p>
            <a:r>
              <a:rPr lang="en-US" sz="2800" b="1" dirty="0" smtClean="0"/>
              <a:t>@c9kh62</a:t>
            </a:r>
          </a:p>
          <a:p>
            <a:r>
              <a:rPr lang="en-US" sz="2800" dirty="0" smtClean="0"/>
              <a:t>Find this class:</a:t>
            </a:r>
          </a:p>
          <a:p>
            <a:r>
              <a:rPr lang="en-US" sz="2800" b="1" dirty="0" err="1" smtClean="0"/>
              <a:t>Hawkinsela</a:t>
            </a:r>
            <a:endParaRPr lang="en-US" sz="28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230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 smtClean="0"/>
              <a:t>Balanced Literacy Program</a:t>
            </a:r>
            <a:endParaRPr lang="en-US" sz="6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961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dirty="0" smtClean="0"/>
              <a:t>The components of a balanced literacy program include the following:</a:t>
            </a:r>
          </a:p>
          <a:p>
            <a:r>
              <a:rPr lang="en-US" sz="2600" b="1" dirty="0" smtClean="0"/>
              <a:t>Read Aloud: </a:t>
            </a:r>
            <a:r>
              <a:rPr lang="en-US" sz="2600" dirty="0" smtClean="0"/>
              <a:t>Whole class lesson where students listen to a modeled reading and class discussion.</a:t>
            </a:r>
          </a:p>
          <a:p>
            <a:r>
              <a:rPr lang="en-US" sz="2600" b="1" dirty="0" smtClean="0"/>
              <a:t>Shared Reading: </a:t>
            </a:r>
            <a:r>
              <a:rPr lang="en-US" sz="2600" dirty="0" smtClean="0"/>
              <a:t>Whole group or small group readings between teacher and students.  </a:t>
            </a:r>
            <a:endParaRPr lang="en-US" sz="2600" dirty="0"/>
          </a:p>
          <a:p>
            <a:r>
              <a:rPr lang="en-US" sz="2600" b="1" dirty="0" smtClean="0"/>
              <a:t>Guided Reading: </a:t>
            </a:r>
            <a:r>
              <a:rPr lang="en-US" sz="2600" dirty="0" smtClean="0"/>
              <a:t>Small group, students grouped by abilities and strategy focus.  These groups are led by the teacher.</a:t>
            </a:r>
          </a:p>
          <a:p>
            <a:r>
              <a:rPr lang="en-US" sz="2600" b="1" dirty="0" smtClean="0"/>
              <a:t>Independent Reading: </a:t>
            </a:r>
            <a:r>
              <a:rPr lang="en-US" sz="2600" dirty="0" smtClean="0"/>
              <a:t>Students choose an appropriate book at their level to read independently.</a:t>
            </a:r>
          </a:p>
          <a:p>
            <a:r>
              <a:rPr lang="en-US" sz="2600" b="1" dirty="0" smtClean="0"/>
              <a:t>Close Reading:</a:t>
            </a:r>
            <a:r>
              <a:rPr lang="en-US" sz="2600" dirty="0" smtClean="0"/>
              <a:t> A guided process where students read the text closely by highlighting key words and information in the text.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3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Units of Study: </a:t>
            </a:r>
            <a:r>
              <a:rPr lang="en-US" sz="4800" b="1" i="1" u="sng" dirty="0" smtClean="0"/>
              <a:t>Benchmark Literacy</a:t>
            </a:r>
            <a:endParaRPr lang="en-US" sz="4800" b="1" i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4294967295"/>
          </p:nvPr>
        </p:nvSpPr>
        <p:spPr>
          <a:xfrm>
            <a:off x="1295402" y="2604752"/>
            <a:ext cx="9593262" cy="3448318"/>
          </a:xfrm>
        </p:spPr>
        <p:txBody>
          <a:bodyPr numCol="2">
            <a:noAutofit/>
          </a:bodyPr>
          <a:lstStyle/>
          <a:p>
            <a:pPr marL="0" indent="0">
              <a:buNone/>
              <a:defRPr/>
            </a:pPr>
            <a:r>
              <a:rPr lang="en-US" altLang="en-US" sz="2000" b="1" u="sng" dirty="0" smtClean="0">
                <a:cs typeface="Arial" panose="020B0604020202020204" pitchFamily="34" charset="0"/>
              </a:rPr>
              <a:t>Unit Titles and Strategy Focus</a:t>
            </a:r>
            <a:endParaRPr lang="en-US" altLang="en-US" sz="2000" b="1" u="sng" dirty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2000" b="1" dirty="0">
                <a:cs typeface="Arial" panose="020B0604020202020204" pitchFamily="34" charset="0"/>
              </a:rPr>
              <a:t>Quarter 1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Unit 2</a:t>
            </a:r>
            <a:r>
              <a:rPr lang="en-US" altLang="en-US" sz="2000" b="1" dirty="0">
                <a:cs typeface="Arial" panose="020B0604020202020204" pitchFamily="34" charset="0"/>
              </a:rPr>
              <a:t>: </a:t>
            </a:r>
            <a:r>
              <a:rPr lang="en-US" altLang="en-US" sz="2000" dirty="0">
                <a:cs typeface="Arial" panose="020B0604020202020204" pitchFamily="34" charset="0"/>
              </a:rPr>
              <a:t>Identify Sequence of Events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Unit 4</a:t>
            </a:r>
            <a:r>
              <a:rPr lang="en-US" altLang="en-US" sz="2000" b="1" dirty="0">
                <a:cs typeface="Arial" panose="020B0604020202020204" pitchFamily="34" charset="0"/>
              </a:rPr>
              <a:t>: </a:t>
            </a:r>
            <a:r>
              <a:rPr lang="en-US" altLang="en-US" sz="2000" dirty="0">
                <a:cs typeface="Arial" panose="020B0604020202020204" pitchFamily="34" charset="0"/>
              </a:rPr>
              <a:t>Summarize Information</a:t>
            </a:r>
          </a:p>
          <a:p>
            <a:pPr marL="0" indent="0">
              <a:buNone/>
              <a:defRPr/>
            </a:pPr>
            <a:r>
              <a:rPr lang="en-US" altLang="en-US" sz="2000" b="1" dirty="0">
                <a:cs typeface="Arial" panose="020B0604020202020204" pitchFamily="34" charset="0"/>
              </a:rPr>
              <a:t>Quarter 2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Unit 7: Draw Conclusions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Unit 1: Main Idea and Supporting Details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Unit 6: Cause and Effect</a:t>
            </a:r>
          </a:p>
          <a:p>
            <a:pPr marL="0" indent="0">
              <a:buNone/>
              <a:defRPr/>
            </a:pPr>
            <a:r>
              <a:rPr lang="en-US" altLang="en-US" sz="2000" b="1" dirty="0">
                <a:cs typeface="Arial" panose="020B0604020202020204" pitchFamily="34" charset="0"/>
              </a:rPr>
              <a:t>Quarter 3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Unit 10: Make Judgements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Unit 9:  Fact and Opinion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Unit 8: Author’s Purpose</a:t>
            </a:r>
          </a:p>
          <a:p>
            <a:pPr marL="0" indent="0">
              <a:buNone/>
              <a:defRPr/>
            </a:pPr>
            <a:r>
              <a:rPr lang="en-US" altLang="en-US" sz="2000" b="1" dirty="0">
                <a:cs typeface="Arial" panose="020B0604020202020204" pitchFamily="34" charset="0"/>
              </a:rPr>
              <a:t>Quarter 4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Unit 3: Make Inferences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Unit 5: Compare and Contrast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42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Literacy Workshop </a:t>
            </a:r>
            <a:endParaRPr lang="en-US" sz="8000" dirty="0"/>
          </a:p>
        </p:txBody>
      </p:sp>
      <p:sp>
        <p:nvSpPr>
          <p:cNvPr id="4" name="Rectangle 3"/>
          <p:cNvSpPr/>
          <p:nvPr/>
        </p:nvSpPr>
        <p:spPr>
          <a:xfrm>
            <a:off x="1295402" y="2450574"/>
            <a:ext cx="96011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 u="sng" dirty="0">
                <a:latin typeface="Garamond" panose="02020404030301010803" pitchFamily="18" charset="0"/>
                <a:cs typeface="T123TripTrap" pitchFamily="2" charset="0"/>
              </a:rPr>
              <a:t>Daily </a:t>
            </a:r>
            <a:r>
              <a:rPr lang="en-US" altLang="en-US" sz="3000" b="1" u="sng" dirty="0" smtClean="0">
                <a:latin typeface="Garamond" panose="02020404030301010803" pitchFamily="18" charset="0"/>
                <a:cs typeface="T123TripTrap" pitchFamily="2" charset="0"/>
              </a:rPr>
              <a:t>Five Model</a:t>
            </a:r>
            <a:endParaRPr lang="en-US" altLang="en-US" sz="3000" b="1" u="sng" dirty="0">
              <a:latin typeface="Garamond" panose="02020404030301010803" pitchFamily="18" charset="0"/>
              <a:cs typeface="T123TripTrap" pitchFamily="2" charset="0"/>
            </a:endParaRPr>
          </a:p>
          <a:p>
            <a:pPr marL="971550" lvl="1" indent="-514350">
              <a:buFont typeface="Wingdings" panose="05000000000000000000" pitchFamily="2" charset="2"/>
              <a:buChar char="§"/>
            </a:pPr>
            <a:r>
              <a:rPr lang="en-US" altLang="en-US" sz="3000" dirty="0">
                <a:latin typeface="Garamond" panose="02020404030301010803" pitchFamily="18" charset="0"/>
                <a:cs typeface="T123TripTrap" pitchFamily="2" charset="0"/>
              </a:rPr>
              <a:t>Listen to Reading</a:t>
            </a:r>
          </a:p>
          <a:p>
            <a:pPr marL="971550" lvl="1" indent="-514350">
              <a:buFont typeface="Wingdings" panose="05000000000000000000" pitchFamily="2" charset="2"/>
              <a:buChar char="§"/>
            </a:pPr>
            <a:r>
              <a:rPr lang="en-US" altLang="en-US" sz="3000" dirty="0">
                <a:latin typeface="Garamond" panose="02020404030301010803" pitchFamily="18" charset="0"/>
                <a:cs typeface="T123TripTrap" pitchFamily="2" charset="0"/>
              </a:rPr>
              <a:t>Read to Self</a:t>
            </a:r>
          </a:p>
          <a:p>
            <a:pPr marL="971550" lvl="1" indent="-514350">
              <a:buFont typeface="Wingdings" panose="05000000000000000000" pitchFamily="2" charset="2"/>
              <a:buChar char="§"/>
            </a:pPr>
            <a:r>
              <a:rPr lang="en-US" altLang="en-US" sz="3000" dirty="0">
                <a:latin typeface="Garamond" panose="02020404030301010803" pitchFamily="18" charset="0"/>
                <a:cs typeface="T123TripTrap" pitchFamily="2" charset="0"/>
              </a:rPr>
              <a:t>Read with Someone</a:t>
            </a:r>
          </a:p>
          <a:p>
            <a:pPr marL="971550" lvl="1" indent="-514350">
              <a:buFont typeface="Wingdings" panose="05000000000000000000" pitchFamily="2" charset="2"/>
              <a:buChar char="§"/>
            </a:pPr>
            <a:r>
              <a:rPr lang="en-US" altLang="en-US" sz="3000" dirty="0">
                <a:latin typeface="Garamond" panose="02020404030301010803" pitchFamily="18" charset="0"/>
                <a:cs typeface="T123TripTrap" pitchFamily="2" charset="0"/>
              </a:rPr>
              <a:t>Working with Words</a:t>
            </a:r>
          </a:p>
          <a:p>
            <a:pPr marL="971550" lvl="1" indent="-514350">
              <a:buFont typeface="Wingdings" panose="05000000000000000000" pitchFamily="2" charset="2"/>
              <a:buChar char="§"/>
            </a:pPr>
            <a:r>
              <a:rPr lang="en-US" altLang="en-US" sz="3000" dirty="0">
                <a:latin typeface="Garamond" panose="02020404030301010803" pitchFamily="18" charset="0"/>
                <a:cs typeface="T123TripTrap" pitchFamily="2" charset="0"/>
              </a:rPr>
              <a:t>Working on Writing</a:t>
            </a:r>
          </a:p>
          <a:p>
            <a:r>
              <a:rPr lang="en-US" altLang="en-US" sz="3000" b="1" dirty="0">
                <a:latin typeface="Garamond" panose="02020404030301010803" pitchFamily="18" charset="0"/>
                <a:cs typeface="T123TripTrap" pitchFamily="2" charset="0"/>
              </a:rPr>
              <a:t>Reading Strategies</a:t>
            </a:r>
          </a:p>
          <a:p>
            <a:pPr marL="971550" lvl="1" indent="-514350">
              <a:buFont typeface="Wingdings" panose="05000000000000000000" pitchFamily="2" charset="2"/>
              <a:buChar char="§"/>
            </a:pPr>
            <a:r>
              <a:rPr lang="en-US" altLang="en-US" sz="3000" dirty="0">
                <a:latin typeface="Garamond" panose="02020404030301010803" pitchFamily="18" charset="0"/>
                <a:cs typeface="T123TripTrap" pitchFamily="2" charset="0"/>
              </a:rPr>
              <a:t>Guided Reading Groups</a:t>
            </a:r>
          </a:p>
        </p:txBody>
      </p:sp>
    </p:spTree>
    <p:extLst>
      <p:ext uri="{BB962C8B-B14F-4D97-AF65-F5344CB8AC3E}">
        <p14:creationId xmlns:p14="http://schemas.microsoft.com/office/powerpoint/2010/main" val="3698736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6D4179-5214-49E0-A367-10E325DFC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55" y="502277"/>
            <a:ext cx="11114468" cy="578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07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Online Resources</a:t>
            </a:r>
            <a:endParaRPr lang="en-US" sz="8800" dirty="0"/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86" y="2603490"/>
            <a:ext cx="22764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418" y="2943174"/>
            <a:ext cx="4295775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907" y="2603490"/>
            <a:ext cx="2143125" cy="21431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8547" y="4310013"/>
            <a:ext cx="52728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Students will be receiving a login for these sites.  More information will be coming home on how we will be using these online resources to support our students learning.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14386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Writer’s Workshop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defRPr/>
            </a:pPr>
            <a:r>
              <a:rPr lang="en-US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Writing: </a:t>
            </a:r>
            <a:r>
              <a:rPr lang="en-US" alt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Maisa</a:t>
            </a:r>
            <a:r>
              <a:rPr lang="en-US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</a:p>
          <a:p>
            <a:pPr marL="0" indent="0"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narrative</a:t>
            </a:r>
          </a:p>
          <a:p>
            <a:pPr marL="0" indent="0"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Informational/Explanatory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Essay: Cause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</a:p>
          <a:p>
            <a:pPr marL="0" indent="0"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Persuasive (Argument)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letter </a:t>
            </a:r>
          </a:p>
          <a:p>
            <a:pPr marL="0" indent="0"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Literary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Essay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Word Study: Word Generation Vocabulary, Word Structure, and Grammar.</a:t>
            </a:r>
          </a:p>
          <a:p>
            <a:r>
              <a:rPr lang="en-US" sz="2600" dirty="0" smtClean="0"/>
              <a:t>Writing Mini-lessons</a:t>
            </a:r>
          </a:p>
          <a:p>
            <a:r>
              <a:rPr lang="en-US" sz="2600" dirty="0" smtClean="0"/>
              <a:t>On Demand Writing</a:t>
            </a:r>
          </a:p>
          <a:p>
            <a:r>
              <a:rPr lang="en-US" sz="2600" dirty="0" smtClean="0"/>
              <a:t>Independent Writing</a:t>
            </a:r>
          </a:p>
          <a:p>
            <a:r>
              <a:rPr lang="en-US" sz="2600" dirty="0" smtClean="0"/>
              <a:t>Conferring</a:t>
            </a:r>
          </a:p>
          <a:p>
            <a:r>
              <a:rPr lang="en-US" sz="2600" dirty="0" smtClean="0"/>
              <a:t>Sharing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766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6</a:t>
            </a:r>
            <a:r>
              <a:rPr lang="en-US" sz="6000" b="1" baseline="30000" dirty="0" smtClean="0"/>
              <a:t>th</a:t>
            </a:r>
            <a:r>
              <a:rPr lang="en-US" sz="6000" b="1" dirty="0" smtClean="0"/>
              <a:t> Grade ELA Assessments</a:t>
            </a:r>
            <a:endParaRPr lang="en-US" sz="6000" b="1" dirty="0"/>
          </a:p>
        </p:txBody>
      </p:sp>
      <p:sp>
        <p:nvSpPr>
          <p:cNvPr id="3" name="Rectangle 2"/>
          <p:cNvSpPr/>
          <p:nvPr/>
        </p:nvSpPr>
        <p:spPr>
          <a:xfrm>
            <a:off x="1295402" y="2445720"/>
            <a:ext cx="9497094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ea typeface="Watermelon" panose="02000603000000000000" pitchFamily="2" charset="0"/>
              </a:rPr>
              <a:t>DRA - Reading</a:t>
            </a:r>
          </a:p>
          <a:p>
            <a:pPr lvl="1">
              <a:defRPr/>
            </a:pPr>
            <a:r>
              <a:rPr lang="en-US" dirty="0">
                <a:latin typeface="Century" panose="02040604050505020304" pitchFamily="18" charset="0"/>
                <a:ea typeface="Watermelon" panose="02000603000000000000" pitchFamily="2" charset="0"/>
              </a:rPr>
              <a:t>Reading Fluency and Comprehension</a:t>
            </a:r>
          </a:p>
          <a:p>
            <a:pPr lvl="1">
              <a:defRPr/>
            </a:pPr>
            <a:r>
              <a:rPr lang="en-US" dirty="0">
                <a:latin typeface="Century" panose="02040604050505020304" pitchFamily="18" charset="0"/>
                <a:ea typeface="Watermelon" panose="02000603000000000000" pitchFamily="2" charset="0"/>
              </a:rPr>
              <a:t>Gives Grade Level Equivalent</a:t>
            </a:r>
          </a:p>
          <a:p>
            <a:pPr lvl="1">
              <a:defRPr/>
            </a:pPr>
            <a:r>
              <a:rPr lang="en-US" dirty="0">
                <a:latin typeface="Century" panose="02040604050505020304" pitchFamily="18" charset="0"/>
                <a:ea typeface="Watermelon" panose="02000603000000000000" pitchFamily="2" charset="0"/>
              </a:rPr>
              <a:t>Fall and Spring (as needed)</a:t>
            </a:r>
          </a:p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ea typeface="Watermelon" panose="02000603000000000000" pitchFamily="2" charset="0"/>
              </a:rPr>
              <a:t>District Writing</a:t>
            </a:r>
          </a:p>
          <a:p>
            <a:pPr lvl="1">
              <a:defRPr/>
            </a:pPr>
            <a:r>
              <a:rPr lang="en-US" dirty="0">
                <a:latin typeface="Century" panose="02040604050505020304" pitchFamily="18" charset="0"/>
                <a:ea typeface="Watermelon" panose="02000603000000000000" pitchFamily="2" charset="0"/>
              </a:rPr>
              <a:t>Fall and Spring</a:t>
            </a:r>
          </a:p>
          <a:p>
            <a:pPr lvl="2">
              <a:defRPr/>
            </a:pPr>
            <a:r>
              <a:rPr lang="en-US" sz="1500" dirty="0">
                <a:latin typeface="Century" panose="02040604050505020304" pitchFamily="18" charset="0"/>
                <a:ea typeface="Watermelon" panose="02000603000000000000" pitchFamily="2" charset="0"/>
              </a:rPr>
              <a:t>Basic Score with Rubric</a:t>
            </a:r>
          </a:p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ea typeface="Watermelon" panose="02000603000000000000" pitchFamily="2" charset="0"/>
              </a:rPr>
              <a:t>NWEA – Reading and Language</a:t>
            </a:r>
          </a:p>
          <a:p>
            <a:pPr lvl="1">
              <a:defRPr/>
            </a:pPr>
            <a:r>
              <a:rPr lang="en-US" dirty="0">
                <a:latin typeface="Century" panose="02040604050505020304" pitchFamily="18" charset="0"/>
                <a:ea typeface="Watermelon" panose="02000603000000000000" pitchFamily="2" charset="0"/>
              </a:rPr>
              <a:t>Fall and Spring</a:t>
            </a:r>
          </a:p>
          <a:p>
            <a:pPr lvl="1">
              <a:defRPr/>
            </a:pPr>
            <a:r>
              <a:rPr lang="en-US" dirty="0">
                <a:latin typeface="Century" panose="02040604050505020304" pitchFamily="18" charset="0"/>
                <a:ea typeface="Watermelon" panose="02000603000000000000" pitchFamily="2" charset="0"/>
              </a:rPr>
              <a:t>Measures academic growth</a:t>
            </a:r>
          </a:p>
          <a:p>
            <a:pPr lvl="1">
              <a:defRPr/>
            </a:pPr>
            <a:r>
              <a:rPr lang="en-US" dirty="0">
                <a:latin typeface="Century" panose="02040604050505020304" pitchFamily="18" charset="0"/>
                <a:ea typeface="Watermelon" panose="02000603000000000000" pitchFamily="2" charset="0"/>
              </a:rPr>
              <a:t>Give a Lexile (Reading Level)</a:t>
            </a:r>
          </a:p>
          <a:p>
            <a:pPr lvl="1">
              <a:defRPr/>
            </a:pPr>
            <a:r>
              <a:rPr lang="en-US" dirty="0">
                <a:latin typeface="Century" panose="02040604050505020304" pitchFamily="18" charset="0"/>
                <a:ea typeface="Watermelon" panose="02000603000000000000" pitchFamily="2" charset="0"/>
              </a:rPr>
              <a:t>Challenges students</a:t>
            </a:r>
          </a:p>
          <a:p>
            <a:pPr lvl="1">
              <a:defRPr/>
            </a:pPr>
            <a:r>
              <a:rPr lang="en-US" dirty="0">
                <a:latin typeface="Century" panose="02040604050505020304" pitchFamily="18" charset="0"/>
                <a:ea typeface="Watermelon" panose="02000603000000000000" pitchFamily="2" charset="0"/>
              </a:rPr>
              <a:t>Goal Orientated</a:t>
            </a:r>
          </a:p>
        </p:txBody>
      </p:sp>
    </p:spTree>
    <p:extLst>
      <p:ext uri="{BB962C8B-B14F-4D97-AF65-F5344CB8AC3E}">
        <p14:creationId xmlns:p14="http://schemas.microsoft.com/office/powerpoint/2010/main" val="2720462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Grading Scale</a:t>
            </a:r>
            <a:endParaRPr lang="en-US" sz="8000" dirty="0"/>
          </a:p>
        </p:txBody>
      </p:sp>
      <p:sp>
        <p:nvSpPr>
          <p:cNvPr id="6" name="Rectangle 5"/>
          <p:cNvSpPr/>
          <p:nvPr/>
        </p:nvSpPr>
        <p:spPr>
          <a:xfrm>
            <a:off x="1295401" y="2448393"/>
            <a:ext cx="9509973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b="1" dirty="0">
                <a:cs typeface="Arial" panose="020B0604020202020204" pitchFamily="34" charset="0"/>
              </a:rPr>
              <a:t>The District Grading Policy will be used to grade all assignments, projects and tests. </a:t>
            </a:r>
            <a:endParaRPr lang="en-US" altLang="en-US" b="1" dirty="0" smtClean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b="1" dirty="0" smtClean="0">
                <a:cs typeface="Arial" panose="020B0604020202020204" pitchFamily="34" charset="0"/>
              </a:rPr>
              <a:t>75% </a:t>
            </a:r>
            <a:r>
              <a:rPr lang="en-US" altLang="en-US" dirty="0" smtClean="0">
                <a:cs typeface="Arial" panose="020B0604020202020204" pitchFamily="34" charset="0"/>
              </a:rPr>
              <a:t>- Tests, Quizzes, Papers and Projects</a:t>
            </a:r>
          </a:p>
          <a:p>
            <a:pPr>
              <a:spcBef>
                <a:spcPct val="0"/>
              </a:spcBef>
            </a:pPr>
            <a:r>
              <a:rPr lang="en-US" altLang="en-US" b="1" dirty="0" smtClean="0">
                <a:cs typeface="Arial" panose="020B0604020202020204" pitchFamily="34" charset="0"/>
              </a:rPr>
              <a:t>25%</a:t>
            </a:r>
            <a:r>
              <a:rPr lang="en-US" altLang="en-US" dirty="0" smtClean="0">
                <a:cs typeface="Arial" panose="020B0604020202020204" pitchFamily="34" charset="0"/>
              </a:rPr>
              <a:t> - Daily Work (Classwork and Homework)</a:t>
            </a:r>
            <a:endParaRPr lang="en-US" altLang="en-US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b="1" dirty="0">
                <a:cs typeface="Arial" panose="020B0604020202020204" pitchFamily="34" charset="0"/>
              </a:rPr>
              <a:t>District Grade Scale</a:t>
            </a:r>
            <a:r>
              <a:rPr lang="en-US" altLang="en-US" sz="2000" b="1" dirty="0" smtClean="0">
                <a:cs typeface="Arial" panose="020B0604020202020204" pitchFamily="34" charset="0"/>
              </a:rPr>
              <a:t>:</a:t>
            </a:r>
            <a:endParaRPr lang="en-US" altLang="en-US" sz="20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cs typeface="Arial" panose="020B0604020202020204" pitchFamily="34" charset="0"/>
              </a:rPr>
              <a:t>A+	100-98		</a:t>
            </a:r>
            <a:r>
              <a:rPr lang="en-US" altLang="en-US" sz="2000" dirty="0" smtClean="0">
                <a:cs typeface="Arial" panose="020B0604020202020204" pitchFamily="34" charset="0"/>
              </a:rPr>
              <a:t>        C</a:t>
            </a:r>
            <a:r>
              <a:rPr lang="en-US" altLang="en-US" sz="2000" dirty="0">
                <a:cs typeface="Arial" panose="020B0604020202020204" pitchFamily="34" charset="0"/>
              </a:rPr>
              <a:t>	76-73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cs typeface="Arial" panose="020B0604020202020204" pitchFamily="34" charset="0"/>
              </a:rPr>
              <a:t>A	97-93			C-	72-70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cs typeface="Arial" panose="020B0604020202020204" pitchFamily="34" charset="0"/>
              </a:rPr>
              <a:t>A-	92-90			D+	69-67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cs typeface="Arial" panose="020B0604020202020204" pitchFamily="34" charset="0"/>
              </a:rPr>
              <a:t>B+	89-87			D	66-63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cs typeface="Arial" panose="020B0604020202020204" pitchFamily="34" charset="0"/>
              </a:rPr>
              <a:t>B	86-83			D-	62-60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cs typeface="Arial" panose="020B0604020202020204" pitchFamily="34" charset="0"/>
              </a:rPr>
              <a:t>B-	82-80			E	59-50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cs typeface="Arial" panose="020B0604020202020204" pitchFamily="34" charset="0"/>
              </a:rPr>
              <a:t>C+	79-77	  		F	49-0</a:t>
            </a:r>
          </a:p>
          <a:p>
            <a:pPr>
              <a:spcBef>
                <a:spcPct val="0"/>
              </a:spcBef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720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</TotalTime>
  <Words>422</Words>
  <Application>Microsoft Office PowerPoint</Application>
  <PresentationFormat>Widescreen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Century</vt:lpstr>
      <vt:lpstr>Garamond</vt:lpstr>
      <vt:lpstr>T123TripTrap</vt:lpstr>
      <vt:lpstr>Watermelon</vt:lpstr>
      <vt:lpstr>Wingdings</vt:lpstr>
      <vt:lpstr>Organic</vt:lpstr>
      <vt:lpstr>Mrs. Hawkins</vt:lpstr>
      <vt:lpstr>Balanced Literacy Program</vt:lpstr>
      <vt:lpstr>Units of Study: Benchmark Literacy</vt:lpstr>
      <vt:lpstr>Literacy Workshop </vt:lpstr>
      <vt:lpstr>PowerPoint Presentation</vt:lpstr>
      <vt:lpstr>Online Resources</vt:lpstr>
      <vt:lpstr>Writer’s Workshop</vt:lpstr>
      <vt:lpstr>6th Grade ELA Assessments</vt:lpstr>
      <vt:lpstr>Grading Scale</vt:lpstr>
      <vt:lpstr>Mrs. Cindy Hawkins  Room 305 email: chawkins@wcskids.net Phone: (586) 825-2560 ext. 26305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Mrs. Hawkins</dc:title>
  <dc:creator>cindyhawk</dc:creator>
  <cp:lastModifiedBy>Windows User</cp:lastModifiedBy>
  <cp:revision>16</cp:revision>
  <dcterms:created xsi:type="dcterms:W3CDTF">2018-09-12T01:12:34Z</dcterms:created>
  <dcterms:modified xsi:type="dcterms:W3CDTF">2018-09-12T20:47:09Z</dcterms:modified>
</cp:coreProperties>
</file>