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9"/>
  </p:handoutMasterIdLst>
  <p:sldIdLst>
    <p:sldId id="256" r:id="rId2"/>
    <p:sldId id="267" r:id="rId3"/>
    <p:sldId id="265" r:id="rId4"/>
    <p:sldId id="268" r:id="rId5"/>
    <p:sldId id="269" r:id="rId6"/>
    <p:sldId id="264" r:id="rId7"/>
    <p:sldId id="263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5EDFF0-4B7E-4A85-A1BB-B7BE2CB1E49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10900B-199F-4CD4-BC32-503A08723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41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cskids.net/Grissom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/>
              <a:t>Mrs. Hawkins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i="1" dirty="0" smtClean="0"/>
              <a:t>ELA Builder C</a:t>
            </a:r>
          </a:p>
        </p:txBody>
      </p:sp>
    </p:spTree>
    <p:extLst>
      <p:ext uri="{BB962C8B-B14F-4D97-AF65-F5344CB8AC3E}">
        <p14:creationId xmlns:p14="http://schemas.microsoft.com/office/powerpoint/2010/main" val="424450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Corrective Reading 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SRA’s Corrective Reading Series:</a:t>
            </a:r>
          </a:p>
          <a:p>
            <a:r>
              <a:rPr lang="en-US" dirty="0" smtClean="0"/>
              <a:t>To assist students in their development of their reading performance.</a:t>
            </a:r>
          </a:p>
          <a:p>
            <a:r>
              <a:rPr lang="en-US" b="1" dirty="0" smtClean="0"/>
              <a:t>Goals: </a:t>
            </a:r>
            <a:r>
              <a:rPr lang="en-US" dirty="0" smtClean="0"/>
              <a:t>To increase reading accuracy (decoding), fluency, and comprehension.</a:t>
            </a:r>
          </a:p>
          <a:p>
            <a:r>
              <a:rPr lang="en-US" dirty="0" smtClean="0"/>
              <a:t>Daily teacher directed lessons</a:t>
            </a:r>
          </a:p>
          <a:p>
            <a:r>
              <a:rPr lang="en-US" dirty="0" smtClean="0"/>
              <a:t>Student progress data collected regularly</a:t>
            </a:r>
          </a:p>
          <a:p>
            <a:r>
              <a:rPr lang="en-US" dirty="0" smtClean="0"/>
              <a:t>Scripted lessons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9490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Daily Schedule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Each lesson consists of the following routine:</a:t>
            </a:r>
          </a:p>
          <a:p>
            <a:r>
              <a:rPr lang="en-US" sz="3200" dirty="0" smtClean="0"/>
              <a:t>Word Attack Skills</a:t>
            </a:r>
          </a:p>
          <a:p>
            <a:r>
              <a:rPr lang="en-US" sz="3200" dirty="0" smtClean="0"/>
              <a:t>Group Reading</a:t>
            </a:r>
          </a:p>
          <a:p>
            <a:r>
              <a:rPr lang="en-US" sz="3200" dirty="0" smtClean="0"/>
              <a:t>Fluency Assessment: Reading Check-Outs </a:t>
            </a:r>
          </a:p>
          <a:p>
            <a:r>
              <a:rPr lang="en-US" sz="3200" dirty="0" smtClean="0"/>
              <a:t>Workbook Practice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9765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Program Expectations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781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u="sng" dirty="0" smtClean="0"/>
              <a:t>Students are expected to:</a:t>
            </a:r>
          </a:p>
          <a:p>
            <a:r>
              <a:rPr lang="en-US" sz="2600" dirty="0" smtClean="0"/>
              <a:t>Come to class every day, it is important that they miss as few lessons as possible in order to make the expected progress.</a:t>
            </a:r>
          </a:p>
          <a:p>
            <a:r>
              <a:rPr lang="en-US" sz="2600" dirty="0" smtClean="0"/>
              <a:t>Pay attention and follow directions</a:t>
            </a:r>
          </a:p>
          <a:p>
            <a:r>
              <a:rPr lang="en-US" sz="2600" dirty="0" smtClean="0"/>
              <a:t>Give their personal best and set goals for themselves</a:t>
            </a:r>
          </a:p>
          <a:p>
            <a:r>
              <a:rPr lang="en-US" sz="2600" dirty="0" smtClean="0"/>
              <a:t>Complete any extra practice (homework) when given</a:t>
            </a:r>
          </a:p>
          <a:p>
            <a:r>
              <a:rPr lang="en-US" sz="2600" dirty="0" smtClean="0"/>
              <a:t>Treat each other with respect and encourage one another</a:t>
            </a:r>
          </a:p>
          <a:p>
            <a:r>
              <a:rPr lang="en-US" sz="2600" dirty="0" smtClean="0"/>
              <a:t>Read at home every night to increase their fluency, accuracy and comprehension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82352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Class Credit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Student credit will be based on 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Participation points</a:t>
            </a:r>
          </a:p>
          <a:p>
            <a:r>
              <a:rPr lang="en-US" sz="3200" dirty="0" smtClean="0"/>
              <a:t>Mastery Tests</a:t>
            </a:r>
          </a:p>
          <a:p>
            <a:r>
              <a:rPr lang="en-US" sz="3200" dirty="0" smtClean="0"/>
              <a:t>Fluency quizzes</a:t>
            </a:r>
          </a:p>
          <a:p>
            <a:r>
              <a:rPr lang="en-US" sz="3200" dirty="0" smtClean="0"/>
              <a:t>Enrichment worksheets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2181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Grading Scale</a:t>
            </a:r>
            <a:endParaRPr lang="en-US" sz="8000" dirty="0"/>
          </a:p>
        </p:txBody>
      </p:sp>
      <p:sp>
        <p:nvSpPr>
          <p:cNvPr id="6" name="Rectangle 5"/>
          <p:cNvSpPr/>
          <p:nvPr/>
        </p:nvSpPr>
        <p:spPr>
          <a:xfrm>
            <a:off x="1295401" y="2448393"/>
            <a:ext cx="950997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b="1" dirty="0">
                <a:cs typeface="Arial" panose="020B0604020202020204" pitchFamily="34" charset="0"/>
              </a:rPr>
              <a:t>The District Grading Policy will be used to grade all assignments, projects and tests. </a:t>
            </a:r>
            <a:endParaRPr lang="en-US" altLang="en-US" b="1" dirty="0" smtClean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b="1" dirty="0" smtClean="0">
                <a:cs typeface="Arial" panose="020B0604020202020204" pitchFamily="34" charset="0"/>
              </a:rPr>
              <a:t>75% </a:t>
            </a:r>
            <a:r>
              <a:rPr lang="en-US" altLang="en-US" dirty="0" smtClean="0">
                <a:cs typeface="Arial" panose="020B0604020202020204" pitchFamily="34" charset="0"/>
              </a:rPr>
              <a:t>- Tests, Quizzes, Papers and Projects</a:t>
            </a:r>
          </a:p>
          <a:p>
            <a:pPr>
              <a:spcBef>
                <a:spcPct val="0"/>
              </a:spcBef>
            </a:pPr>
            <a:r>
              <a:rPr lang="en-US" altLang="en-US" b="1" dirty="0" smtClean="0">
                <a:cs typeface="Arial" panose="020B0604020202020204" pitchFamily="34" charset="0"/>
              </a:rPr>
              <a:t>25%</a:t>
            </a:r>
            <a:r>
              <a:rPr lang="en-US" altLang="en-US" dirty="0" smtClean="0">
                <a:cs typeface="Arial" panose="020B0604020202020204" pitchFamily="34" charset="0"/>
              </a:rPr>
              <a:t> - Daily Work (Classwork and Homework)</a:t>
            </a:r>
            <a:endParaRPr lang="en-US" altLang="en-US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b="1" dirty="0">
                <a:cs typeface="Arial" panose="020B0604020202020204" pitchFamily="34" charset="0"/>
              </a:rPr>
              <a:t>District Grade Scale</a:t>
            </a:r>
            <a:r>
              <a:rPr lang="en-US" altLang="en-US" sz="2000" b="1" dirty="0" smtClean="0">
                <a:cs typeface="Arial" panose="020B0604020202020204" pitchFamily="34" charset="0"/>
              </a:rPr>
              <a:t>:</a:t>
            </a:r>
            <a:endParaRPr lang="en-US" altLang="en-US" sz="20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cs typeface="Arial" panose="020B0604020202020204" pitchFamily="34" charset="0"/>
              </a:rPr>
              <a:t>A+	100-98		</a:t>
            </a:r>
            <a:r>
              <a:rPr lang="en-US" altLang="en-US" sz="2000" dirty="0" smtClean="0">
                <a:cs typeface="Arial" panose="020B0604020202020204" pitchFamily="34" charset="0"/>
              </a:rPr>
              <a:t>        C</a:t>
            </a:r>
            <a:r>
              <a:rPr lang="en-US" altLang="en-US" sz="2000" dirty="0">
                <a:cs typeface="Arial" panose="020B0604020202020204" pitchFamily="34" charset="0"/>
              </a:rPr>
              <a:t>	76-73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cs typeface="Arial" panose="020B0604020202020204" pitchFamily="34" charset="0"/>
              </a:rPr>
              <a:t>A	97-93			C-	72-70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cs typeface="Arial" panose="020B0604020202020204" pitchFamily="34" charset="0"/>
              </a:rPr>
              <a:t>A-	92-90			D+	69-67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cs typeface="Arial" panose="020B0604020202020204" pitchFamily="34" charset="0"/>
              </a:rPr>
              <a:t>B+	89-87			D	66-63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cs typeface="Arial" panose="020B0604020202020204" pitchFamily="34" charset="0"/>
              </a:rPr>
              <a:t>B	86-83			D-	62-60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cs typeface="Arial" panose="020B0604020202020204" pitchFamily="34" charset="0"/>
              </a:rPr>
              <a:t>B-	82-80			E	59-50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cs typeface="Arial" panose="020B0604020202020204" pitchFamily="34" charset="0"/>
              </a:rPr>
              <a:t>C+	79-77	  		F	49-0</a:t>
            </a:r>
          </a:p>
          <a:p>
            <a:pPr>
              <a:spcBef>
                <a:spcPct val="0"/>
              </a:spcBef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72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041400"/>
            <a:ext cx="6241816" cy="2214032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Mrs. Cindy Hawkins </a:t>
            </a:r>
            <a:br>
              <a:rPr lang="en-US" b="1" i="1" dirty="0" smtClean="0"/>
            </a:br>
            <a:r>
              <a:rPr lang="en-US" b="1" i="1" dirty="0" smtClean="0"/>
              <a:t>Room 305</a:t>
            </a:r>
            <a:br>
              <a:rPr lang="en-US" b="1" i="1" dirty="0" smtClean="0"/>
            </a:br>
            <a:r>
              <a:rPr lang="en-US" dirty="0" smtClean="0"/>
              <a:t>email: </a:t>
            </a:r>
            <a:r>
              <a:rPr lang="en-US" dirty="0" smtClean="0">
                <a:solidFill>
                  <a:srgbClr val="00B0F0"/>
                </a:solidFill>
              </a:rPr>
              <a:t>chawkins@wcskids.net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Phone: (586) 825-2560 ext. 26305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2800" dirty="0" smtClean="0">
                <a:cs typeface="Arial" panose="020B0604020202020204" pitchFamily="34" charset="0"/>
              </a:rPr>
              <a:t>Websites:</a:t>
            </a:r>
            <a:endParaRPr lang="en-US" altLang="en-US" sz="28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b="1" dirty="0" smtClean="0">
                <a:cs typeface="Arial" panose="020B0604020202020204" pitchFamily="34" charset="0"/>
              </a:rPr>
              <a:t>Grissom</a:t>
            </a:r>
            <a:r>
              <a:rPr lang="en-US" altLang="en-US" sz="2800" b="1" dirty="0">
                <a:cs typeface="Arial" panose="020B0604020202020204" pitchFamily="34" charset="0"/>
              </a:rPr>
              <a:t>: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solidFill>
                  <a:schemeClr val="tx1"/>
                </a:solidFill>
                <a:cs typeface="Arial" panose="020B0604020202020204" pitchFamily="34" charset="0"/>
                <a:hlinkClick r:id="rId2"/>
              </a:rPr>
              <a:t>www.wcskids.net/Grissom</a:t>
            </a:r>
            <a:endParaRPr lang="en-US" altLang="en-US" sz="28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b="1" dirty="0" smtClean="0">
                <a:cs typeface="Arial" panose="020B0604020202020204" pitchFamily="34" charset="0"/>
              </a:rPr>
              <a:t>Class </a:t>
            </a:r>
            <a:r>
              <a:rPr lang="en-US" altLang="en-US" sz="2800" b="1" dirty="0">
                <a:cs typeface="Arial" panose="020B0604020202020204" pitchFamily="34" charset="0"/>
              </a:rPr>
              <a:t>website: </a:t>
            </a:r>
            <a:r>
              <a:rPr lang="en-US" altLang="en-US" sz="2800" b="1" u="sng" dirty="0">
                <a:cs typeface="Arial" panose="020B0604020202020204" pitchFamily="34" charset="0"/>
              </a:rPr>
              <a:t>mrschawkins.weebly.com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59143" y="1347217"/>
            <a:ext cx="32068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dirty="0"/>
              <a:t>Stay connected with​</a:t>
            </a:r>
          </a:p>
          <a:p>
            <a:pPr fontAlgn="base"/>
            <a:r>
              <a:rPr lang="en-US" sz="2800" b="1" i="1" u="sng" dirty="0"/>
              <a:t>REMIND</a:t>
            </a:r>
            <a:r>
              <a:rPr lang="en-US" sz="2800" dirty="0"/>
              <a:t>​</a:t>
            </a:r>
          </a:p>
          <a:p>
            <a:pPr fontAlgn="base"/>
            <a:r>
              <a:rPr lang="en-US" sz="2800" dirty="0"/>
              <a:t>Text this number:​</a:t>
            </a:r>
          </a:p>
          <a:p>
            <a:pPr fontAlgn="base"/>
            <a:r>
              <a:rPr lang="en-US" sz="2800" b="1" dirty="0"/>
              <a:t>81010</a:t>
            </a:r>
            <a:r>
              <a:rPr lang="en-US" sz="2800" dirty="0"/>
              <a:t>​</a:t>
            </a:r>
          </a:p>
          <a:p>
            <a:pPr fontAlgn="base"/>
            <a:r>
              <a:rPr lang="en-US" sz="2800" dirty="0"/>
              <a:t>Text this message:​</a:t>
            </a:r>
          </a:p>
          <a:p>
            <a:pPr fontAlgn="base"/>
            <a:r>
              <a:rPr lang="en-US" sz="2800" b="1" dirty="0"/>
              <a:t>@h32hd4</a:t>
            </a:r>
            <a:r>
              <a:rPr lang="en-US" sz="2800" dirty="0"/>
              <a:t>​</a:t>
            </a:r>
          </a:p>
          <a:p>
            <a:pPr fontAlgn="base"/>
            <a:r>
              <a:rPr lang="en-US" sz="2800" dirty="0"/>
              <a:t>Find this class:​</a:t>
            </a:r>
          </a:p>
          <a:p>
            <a:pPr fontAlgn="base"/>
            <a:r>
              <a:rPr lang="en-US" sz="2800" b="1" dirty="0"/>
              <a:t>Hawkinsela-19-20</a:t>
            </a:r>
            <a:r>
              <a:rPr lang="en-US" sz="2800" dirty="0"/>
              <a:t>​</a:t>
            </a:r>
          </a:p>
          <a:p>
            <a:pPr fontAlgn="base"/>
            <a:r>
              <a:rPr lang="en-US" sz="2800" dirty="0"/>
              <a:t>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30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153</TotalTime>
  <Words>251</Words>
  <Application>Microsoft Office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Organic</vt:lpstr>
      <vt:lpstr>Mrs. Hawkins</vt:lpstr>
      <vt:lpstr>Corrective Reading </vt:lpstr>
      <vt:lpstr>Daily Schedule</vt:lpstr>
      <vt:lpstr>Program Expectations</vt:lpstr>
      <vt:lpstr>Class Credit</vt:lpstr>
      <vt:lpstr>Grading Scale</vt:lpstr>
      <vt:lpstr>Mrs. Cindy Hawkins  Room 305 email: chawkins@wcskids.net Phone: (586) 825-2560 ext. 26305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 Hawkins</dc:title>
  <dc:creator>cindyhawk</dc:creator>
  <cp:lastModifiedBy>Windows User</cp:lastModifiedBy>
  <cp:revision>21</cp:revision>
  <cp:lastPrinted>2019-09-11T21:09:45Z</cp:lastPrinted>
  <dcterms:created xsi:type="dcterms:W3CDTF">2018-09-12T01:12:34Z</dcterms:created>
  <dcterms:modified xsi:type="dcterms:W3CDTF">2019-09-11T21:09:57Z</dcterms:modified>
</cp:coreProperties>
</file>